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0" r:id="rId21"/>
    <p:sldId id="281" r:id="rId22"/>
    <p:sldId id="282" r:id="rId23"/>
    <p:sldId id="275" r:id="rId24"/>
    <p:sldId id="277" r:id="rId25"/>
    <p:sldId id="276" r:id="rId26"/>
    <p:sldId id="278" r:id="rId27"/>
    <p:sldId id="279" r:id="rId28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5CA-54C7-477F-B0FC-6CED87AA619E}" type="datetimeFigureOut">
              <a:rPr lang="nl-BE" smtClean="0"/>
              <a:t>2/10/2015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B6C4-A63B-41C7-9243-75E9FD7510A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5372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5CA-54C7-477F-B0FC-6CED87AA619E}" type="datetimeFigureOut">
              <a:rPr lang="nl-BE" smtClean="0"/>
              <a:t>2/10/2015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B6C4-A63B-41C7-9243-75E9FD7510A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12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5CA-54C7-477F-B0FC-6CED87AA619E}" type="datetimeFigureOut">
              <a:rPr lang="nl-BE" smtClean="0"/>
              <a:t>2/10/2015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B6C4-A63B-41C7-9243-75E9FD7510A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551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5CA-54C7-477F-B0FC-6CED87AA619E}" type="datetimeFigureOut">
              <a:rPr lang="nl-BE" smtClean="0"/>
              <a:t>2/10/2015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B6C4-A63B-41C7-9243-75E9FD7510A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071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5CA-54C7-477F-B0FC-6CED87AA619E}" type="datetimeFigureOut">
              <a:rPr lang="nl-BE" smtClean="0"/>
              <a:t>2/10/2015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B6C4-A63B-41C7-9243-75E9FD7510A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063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5CA-54C7-477F-B0FC-6CED87AA619E}" type="datetimeFigureOut">
              <a:rPr lang="nl-BE" smtClean="0"/>
              <a:t>2/10/2015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B6C4-A63B-41C7-9243-75E9FD7510A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633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5CA-54C7-477F-B0FC-6CED87AA619E}" type="datetimeFigureOut">
              <a:rPr lang="nl-BE" smtClean="0"/>
              <a:t>2/10/2015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B6C4-A63B-41C7-9243-75E9FD7510A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5924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5CA-54C7-477F-B0FC-6CED87AA619E}" type="datetimeFigureOut">
              <a:rPr lang="nl-BE" smtClean="0"/>
              <a:t>2/10/2015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B6C4-A63B-41C7-9243-75E9FD7510A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90273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5CA-54C7-477F-B0FC-6CED87AA619E}" type="datetimeFigureOut">
              <a:rPr lang="nl-BE" smtClean="0"/>
              <a:t>2/10/2015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B6C4-A63B-41C7-9243-75E9FD7510A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955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5CA-54C7-477F-B0FC-6CED87AA619E}" type="datetimeFigureOut">
              <a:rPr lang="nl-BE" smtClean="0"/>
              <a:t>2/10/2015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B6C4-A63B-41C7-9243-75E9FD7510A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010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BE5CA-54C7-477F-B0FC-6CED87AA619E}" type="datetimeFigureOut">
              <a:rPr lang="nl-BE" smtClean="0"/>
              <a:t>2/10/2015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DB6C4-A63B-41C7-9243-75E9FD7510A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217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BE5CA-54C7-477F-B0FC-6CED87AA619E}" type="datetimeFigureOut">
              <a:rPr lang="nl-BE" smtClean="0"/>
              <a:t>2/10/2015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DB6C4-A63B-41C7-9243-75E9FD7510A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598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839999"/>
            <a:ext cx="7772400" cy="4896544"/>
          </a:xfrm>
        </p:spPr>
        <p:txBody>
          <a:bodyPr>
            <a:noAutofit/>
          </a:bodyPr>
          <a:lstStyle/>
          <a:p>
            <a:r>
              <a:rPr lang="en-GB" sz="4000" b="1" baseline="30000" dirty="0"/>
              <a:t>COMPLEX SPORTIV - MUNICIPIUL TÂRGOVIŞTE</a:t>
            </a:r>
            <a:br>
              <a:rPr lang="en-GB" sz="4000" b="1" baseline="30000" dirty="0"/>
            </a:br>
            <a:r>
              <a:rPr lang="nn-NO" sz="1800" b="1" baseline="30000" dirty="0"/>
              <a:t>Bulevardul Carol I nr. 51 (fost nr. 49),</a:t>
            </a:r>
            <a:br>
              <a:rPr lang="nn-NO" sz="1800" b="1" baseline="30000" dirty="0"/>
            </a:br>
            <a:r>
              <a:rPr lang="en-GB" sz="1800" b="1" baseline="30000" dirty="0"/>
              <a:t>Municipiul Târgovişte , Judeţul Dâmboviţa</a:t>
            </a:r>
            <a:br>
              <a:rPr lang="en-GB" sz="1800" b="1" baseline="30000" dirty="0"/>
            </a:br>
            <a:r>
              <a:rPr lang="en-GB" sz="1800" b="1" baseline="30000" dirty="0"/>
              <a:t/>
            </a:r>
            <a:br>
              <a:rPr lang="en-GB" sz="1800" b="1" baseline="30000" dirty="0"/>
            </a:br>
            <a:r>
              <a:rPr lang="en-GB" sz="1800" b="1" baseline="30000" dirty="0"/>
              <a:t/>
            </a:r>
            <a:br>
              <a:rPr lang="en-GB" sz="1800" b="1" baseline="30000" dirty="0"/>
            </a:br>
            <a:r>
              <a:rPr lang="en-GB" sz="1800" b="1" baseline="30000" dirty="0"/>
              <a:t/>
            </a:r>
            <a:br>
              <a:rPr lang="en-GB" sz="1800" b="1" baseline="30000" dirty="0"/>
            </a:br>
            <a:r>
              <a:rPr lang="en-GB" sz="1800" b="1" baseline="30000" dirty="0"/>
              <a:t/>
            </a:r>
            <a:br>
              <a:rPr lang="en-GB" sz="1800" b="1" baseline="30000" dirty="0"/>
            </a:br>
            <a:r>
              <a:rPr lang="en-GB" sz="1800" b="1" baseline="30000" dirty="0"/>
              <a:t/>
            </a:r>
            <a:br>
              <a:rPr lang="en-GB" sz="1800" b="1" baseline="30000" dirty="0"/>
            </a:br>
            <a:r>
              <a:rPr lang="en-GB" sz="1800" b="1" baseline="30000" dirty="0"/>
              <a:t/>
            </a:r>
            <a:br>
              <a:rPr lang="en-GB" sz="1800" b="1" baseline="30000" dirty="0"/>
            </a:br>
            <a:r>
              <a:rPr lang="en-GB" sz="4000" b="1" baseline="30000" dirty="0"/>
              <a:t/>
            </a:r>
            <a:br>
              <a:rPr lang="en-GB" sz="4000" b="1" baseline="30000" dirty="0"/>
            </a:br>
            <a:r>
              <a:rPr lang="en-GB" sz="4000" b="1" baseline="30000" dirty="0"/>
              <a:t>STUDIU DE PREFEZABILITATE</a:t>
            </a:r>
            <a:br>
              <a:rPr lang="en-GB" sz="4000" b="1" baseline="30000" dirty="0"/>
            </a:br>
            <a:r>
              <a:rPr lang="en-GB" sz="1800" b="1" baseline="30000" dirty="0"/>
              <a:t>BENEFICIAR: CONSILIUL JUDEŢEAN DÂMBOVIŢA</a:t>
            </a:r>
            <a:br>
              <a:rPr lang="en-GB" sz="1800" b="1" baseline="30000" dirty="0"/>
            </a:br>
            <a:r>
              <a:rPr lang="en-GB" sz="1800" b="1" baseline="30000" dirty="0" smtClean="0"/>
              <a:t/>
            </a:r>
            <a:br>
              <a:rPr lang="en-GB" sz="1800" b="1" baseline="30000" dirty="0" smtClean="0"/>
            </a:br>
            <a:r>
              <a:rPr lang="en-GB" sz="1800" b="1" baseline="30000" dirty="0"/>
              <a:t/>
            </a:r>
            <a:br>
              <a:rPr lang="en-GB" sz="1800" b="1" baseline="30000" dirty="0"/>
            </a:br>
            <a:r>
              <a:rPr lang="en-GB" sz="1800" b="1" baseline="30000" dirty="0" smtClean="0"/>
              <a:t/>
            </a:r>
            <a:br>
              <a:rPr lang="en-GB" sz="1800" b="1" baseline="30000" dirty="0" smtClean="0"/>
            </a:br>
            <a:r>
              <a:rPr lang="en-GB" sz="1800" b="1" baseline="30000" dirty="0"/>
              <a:t/>
            </a:r>
            <a:br>
              <a:rPr lang="en-GB" sz="1800" b="1" baseline="30000" dirty="0"/>
            </a:br>
            <a:r>
              <a:rPr lang="en-GB" sz="1800" b="1" baseline="30000" dirty="0" smtClean="0"/>
              <a:t/>
            </a:r>
            <a:br>
              <a:rPr lang="en-GB" sz="1800" b="1" baseline="30000" dirty="0" smtClean="0"/>
            </a:br>
            <a:r>
              <a:rPr lang="en-GB" sz="1800" b="1" baseline="30000" dirty="0"/>
              <a:t/>
            </a:r>
            <a:br>
              <a:rPr lang="en-GB" sz="1800" b="1" baseline="30000" dirty="0"/>
            </a:br>
            <a:r>
              <a:rPr lang="en-GB" sz="1800" b="1" baseline="30000" dirty="0" smtClean="0"/>
              <a:t/>
            </a:r>
            <a:br>
              <a:rPr lang="en-GB" sz="1800" b="1" baseline="30000" dirty="0" smtClean="0"/>
            </a:br>
            <a:r>
              <a:rPr lang="en-GB" sz="1800" b="1" baseline="30000" dirty="0"/>
              <a:t/>
            </a:r>
            <a:br>
              <a:rPr lang="en-GB" sz="1800" b="1" baseline="30000" dirty="0"/>
            </a:br>
            <a:r>
              <a:rPr lang="en-GB" sz="1800" b="1" baseline="30000" dirty="0"/>
              <a:t>SEPTEMBRIE 2015</a:t>
            </a:r>
            <a:br>
              <a:rPr lang="en-GB" sz="1800" b="1" baseline="30000" dirty="0"/>
            </a:br>
            <a:r>
              <a:rPr lang="en-GB" sz="1800" b="1" baseline="30000" dirty="0" smtClean="0"/>
              <a:t>INTOCMIT</a:t>
            </a:r>
            <a:endParaRPr lang="nl-BE" sz="1800" dirty="0"/>
          </a:p>
        </p:txBody>
      </p:sp>
      <p:pic>
        <p:nvPicPr>
          <p:cNvPr id="1028" name="Picture 4" descr="D:\arxtudio-stadion\prezentare\logo ar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627365"/>
            <a:ext cx="5734050" cy="3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9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95863" y="6546830"/>
            <a:ext cx="16257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ACCES DIN ȘOSEAUA DE CENTURĂ</a:t>
            </a:r>
            <a:endParaRPr lang="en-GB" sz="1200" b="1" baseline="30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(strada Petru Cercel)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465"/>
            <a:ext cx="9144000" cy="39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27134" y="6600721"/>
            <a:ext cx="119449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DETALIU SPAȚIU URBAN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955"/>
            <a:ext cx="9144000" cy="432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0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87188" y="6600721"/>
            <a:ext cx="123444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DETALIU ACCES STADION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386"/>
            <a:ext cx="9144000" cy="52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2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08475" y="6546830"/>
            <a:ext cx="1213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ACCES DINSPRE CENTRU</a:t>
            </a:r>
            <a:endParaRPr lang="en-GB" sz="1200" b="1" baseline="30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(din bulevardul Carol I)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756"/>
            <a:ext cx="9144000" cy="374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92620" y="6600721"/>
            <a:ext cx="15290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IMAGINE INTERIOARĂ STADION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083"/>
            <a:ext cx="9144000" cy="386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4874" y="6600721"/>
            <a:ext cx="148675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PLAN DE AMPLASARE ÎN ZONĂ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9422"/>
            <a:ext cx="9144000" cy="525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9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76689" y="6600721"/>
            <a:ext cx="9449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PLAN DE SITUAȚIE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6" y="782507"/>
            <a:ext cx="7486829" cy="529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19"/>
            <a:ext cx="9144000" cy="6464561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D:\arxtudio-stadion\prezentare\logo scu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90951" y="6600721"/>
            <a:ext cx="8306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PLAN GENERAL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8219" name="Group 8218"/>
          <p:cNvGrpSpPr/>
          <p:nvPr/>
        </p:nvGrpSpPr>
        <p:grpSpPr>
          <a:xfrm>
            <a:off x="7474272" y="6169672"/>
            <a:ext cx="1519562" cy="36649"/>
            <a:chOff x="7077645" y="4132064"/>
            <a:chExt cx="1519562" cy="36649"/>
          </a:xfrm>
        </p:grpSpPr>
        <p:cxnSp>
          <p:nvCxnSpPr>
            <p:cNvPr id="22" name="Elbow Connector 21"/>
            <p:cNvCxnSpPr/>
            <p:nvPr/>
          </p:nvCxnSpPr>
          <p:spPr>
            <a:xfrm>
              <a:off x="7077645" y="4132709"/>
              <a:ext cx="302667" cy="36004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/>
            <p:nvPr/>
          </p:nvCxnSpPr>
          <p:spPr>
            <a:xfrm>
              <a:off x="7380311" y="4132064"/>
              <a:ext cx="605334" cy="36004"/>
            </a:xfrm>
            <a:prstGeom prst="bentConnector3">
              <a:avLst>
                <a:gd name="adj1" fmla="val 7439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92" name="Straight Connector 8191"/>
            <p:cNvCxnSpPr/>
            <p:nvPr/>
          </p:nvCxnSpPr>
          <p:spPr>
            <a:xfrm>
              <a:off x="7380312" y="4132064"/>
              <a:ext cx="0" cy="360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98" name="Straight Connector 8197"/>
            <p:cNvCxnSpPr/>
            <p:nvPr/>
          </p:nvCxnSpPr>
          <p:spPr>
            <a:xfrm flipV="1">
              <a:off x="8597207" y="4132064"/>
              <a:ext cx="0" cy="360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01" name="Straight Connector 8200"/>
            <p:cNvCxnSpPr/>
            <p:nvPr/>
          </p:nvCxnSpPr>
          <p:spPr>
            <a:xfrm>
              <a:off x="7985645" y="4168713"/>
              <a:ext cx="61156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7077645" y="4132064"/>
              <a:ext cx="0" cy="360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20" name="TextBox 8219"/>
          <p:cNvSpPr txBox="1"/>
          <p:nvPr/>
        </p:nvSpPr>
        <p:spPr>
          <a:xfrm>
            <a:off x="7356291" y="6148138"/>
            <a:ext cx="2359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800" dirty="0" smtClean="0"/>
              <a:t>0</a:t>
            </a:r>
            <a:endParaRPr lang="nl-BE" sz="800" dirty="0"/>
          </a:p>
        </p:txBody>
      </p:sp>
      <p:sp>
        <p:nvSpPr>
          <p:cNvPr id="62" name="TextBox 61"/>
          <p:cNvSpPr txBox="1"/>
          <p:nvPr/>
        </p:nvSpPr>
        <p:spPr>
          <a:xfrm>
            <a:off x="7508691" y="614813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800" dirty="0" smtClean="0"/>
              <a:t>10</a:t>
            </a:r>
            <a:endParaRPr lang="nl-BE" sz="800" dirty="0"/>
          </a:p>
        </p:txBody>
      </p:sp>
      <p:sp>
        <p:nvSpPr>
          <p:cNvPr id="63" name="TextBox 62"/>
          <p:cNvSpPr txBox="1"/>
          <p:nvPr/>
        </p:nvSpPr>
        <p:spPr>
          <a:xfrm>
            <a:off x="7661091" y="614813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800" dirty="0" smtClean="0"/>
              <a:t>20</a:t>
            </a:r>
            <a:endParaRPr lang="nl-BE" sz="800" dirty="0"/>
          </a:p>
        </p:txBody>
      </p:sp>
      <p:sp>
        <p:nvSpPr>
          <p:cNvPr id="64" name="TextBox 63"/>
          <p:cNvSpPr txBox="1"/>
          <p:nvPr/>
        </p:nvSpPr>
        <p:spPr>
          <a:xfrm>
            <a:off x="8072485" y="6148138"/>
            <a:ext cx="2872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800" dirty="0" smtClean="0"/>
              <a:t>50</a:t>
            </a:r>
            <a:endParaRPr lang="nl-BE" sz="800" dirty="0"/>
          </a:p>
        </p:txBody>
      </p:sp>
      <p:sp>
        <p:nvSpPr>
          <p:cNvPr id="65" name="TextBox 64"/>
          <p:cNvSpPr txBox="1"/>
          <p:nvPr/>
        </p:nvSpPr>
        <p:spPr>
          <a:xfrm>
            <a:off x="8773001" y="6148138"/>
            <a:ext cx="3385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800" dirty="0" smtClean="0"/>
              <a:t>100</a:t>
            </a:r>
            <a:endParaRPr lang="nl-BE" sz="800" dirty="0"/>
          </a:p>
        </p:txBody>
      </p:sp>
    </p:spTree>
    <p:extLst>
      <p:ext uri="{BB962C8B-B14F-4D97-AF65-F5344CB8AC3E}">
        <p14:creationId xmlns:p14="http://schemas.microsoft.com/office/powerpoint/2010/main" val="337356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42623" y="6600721"/>
            <a:ext cx="57900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SCENARII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746" y="1716457"/>
            <a:ext cx="346066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0967" y="1716457"/>
            <a:ext cx="346066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3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29423" y="6546830"/>
            <a:ext cx="7922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SCENARII</a:t>
            </a:r>
          </a:p>
          <a:p>
            <a:pPr algn="r"/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storie și viitor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42" name="Picture 2" descr="D:\arxtudio-stadion\prezentare\istor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46" y="1716457"/>
            <a:ext cx="3460661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arxtudio-stadion\prezentare\viito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67" y="1716457"/>
            <a:ext cx="3460661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arxtudio-stadion\prezentare\viitor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66" y="1716457"/>
            <a:ext cx="3460661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arxtudio-stadion\prezentare\viitor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65" y="1716457"/>
            <a:ext cx="3460661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0967" y="1716457"/>
            <a:ext cx="346066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1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D:\arxtudio-stadion\prezentare\01_CONCEPT_01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2" y="1685545"/>
            <a:ext cx="3482035" cy="34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arxtudio-stadion\prezentare\01_CONCEPT_01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908" y="1685544"/>
            <a:ext cx="3474720" cy="34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137301" y="6600721"/>
            <a:ext cx="58432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CONCEPT</a:t>
            </a:r>
          </a:p>
        </p:txBody>
      </p:sp>
      <p:pic>
        <p:nvPicPr>
          <p:cNvPr id="2052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9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18451" y="6597352"/>
            <a:ext cx="200317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FUNCȚIONAREA </a:t>
            </a:r>
            <a:r>
              <a:rPr lang="nl-BE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UNITA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RĂ</a:t>
            </a:r>
            <a:r>
              <a:rPr lang="nl-BE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nl-BE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COMPLEXULUI</a:t>
            </a:r>
            <a:endParaRPr lang="ro-RO" sz="1200" b="1" baseline="30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055"/>
            <a:ext cx="9144000" cy="4551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53055"/>
            <a:ext cx="9143998" cy="45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055"/>
            <a:ext cx="9144000" cy="45518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18452" y="6546830"/>
            <a:ext cx="2003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FUNCȚIONAREA </a:t>
            </a:r>
            <a:r>
              <a:rPr lang="nl-BE" sz="1200" b="1" baseline="30000" dirty="0">
                <a:solidFill>
                  <a:schemeClr val="bg1">
                    <a:lumMod val="50000"/>
                  </a:schemeClr>
                </a:solidFill>
              </a:rPr>
              <a:t>UNITA</a:t>
            </a:r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RĂ</a:t>
            </a:r>
            <a:r>
              <a:rPr lang="nl-BE" sz="1200" b="1" baseline="30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nl-BE" sz="1200" b="1" baseline="30000" dirty="0">
                <a:solidFill>
                  <a:schemeClr val="bg1">
                    <a:lumMod val="50000"/>
                  </a:schemeClr>
                </a:solidFill>
              </a:rPr>
              <a:t>COMPLEXULUI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odelul atomic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055"/>
            <a:ext cx="9144000" cy="45518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18452" y="6546830"/>
            <a:ext cx="2003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FUNCȚIONAREA </a:t>
            </a:r>
            <a:r>
              <a:rPr lang="nl-BE" sz="1200" b="1" baseline="30000" dirty="0">
                <a:solidFill>
                  <a:schemeClr val="bg1">
                    <a:lumMod val="50000"/>
                  </a:schemeClr>
                </a:solidFill>
              </a:rPr>
              <a:t>UNITA</a:t>
            </a:r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RĂ</a:t>
            </a:r>
            <a:r>
              <a:rPr lang="nl-BE" sz="1200" b="1" baseline="30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nl-BE" sz="1200" b="1" baseline="30000" dirty="0">
                <a:solidFill>
                  <a:schemeClr val="bg1">
                    <a:lumMod val="50000"/>
                  </a:schemeClr>
                </a:solidFill>
              </a:rPr>
              <a:t>COMPLEXULUI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lementele componente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2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15373" y="6546830"/>
            <a:ext cx="13062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STADION EUGEN POPESCU</a:t>
            </a:r>
          </a:p>
          <a:p>
            <a:pPr algn="r"/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ituația actuală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2348880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dirty="0" smtClean="0">
                <a:latin typeface="Arial" pitchFamily="34" charset="0"/>
                <a:cs typeface="Arial" pitchFamily="34" charset="0"/>
              </a:rPr>
              <a:t>Stadionul Eugen Popescu</a:t>
            </a:r>
          </a:p>
          <a:p>
            <a:pPr algn="ctr"/>
            <a:endParaRPr lang="ro-RO" dirty="0">
              <a:latin typeface="Arial" pitchFamily="34" charset="0"/>
              <a:cs typeface="Arial" pitchFamily="34" charset="0"/>
            </a:endParaRPr>
          </a:p>
          <a:p>
            <a:pPr algn="ctr"/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o-RO" dirty="0">
              <a:latin typeface="Arial" pitchFamily="34" charset="0"/>
              <a:cs typeface="Arial" pitchFamily="34" charset="0"/>
            </a:endParaRPr>
          </a:p>
          <a:p>
            <a:pPr algn="ctr"/>
            <a:endParaRPr lang="ro-RO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o-RO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o-RO" dirty="0">
                <a:latin typeface="Arial" pitchFamily="34" charset="0"/>
                <a:cs typeface="Arial" pitchFamily="34" charset="0"/>
              </a:rPr>
              <a:t>-</a:t>
            </a:r>
            <a:r>
              <a:rPr lang="ro-RO" dirty="0" smtClean="0">
                <a:latin typeface="Arial" pitchFamily="34" charset="0"/>
                <a:cs typeface="Arial" pitchFamily="34" charset="0"/>
              </a:rPr>
              <a:t>situația actuală-</a:t>
            </a:r>
          </a:p>
          <a:p>
            <a:pPr algn="ctr"/>
            <a:endParaRPr lang="nl-BE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5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15373" y="6546830"/>
            <a:ext cx="13062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STADION EUGEN POPESCU</a:t>
            </a:r>
          </a:p>
          <a:p>
            <a:pPr algn="r"/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ituația actuală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9735"/>
            <a:ext cx="9144000" cy="503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5373" y="6546830"/>
            <a:ext cx="13062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STADION EUGEN POPESCU</a:t>
            </a:r>
          </a:p>
          <a:p>
            <a:pPr algn="r"/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ituația actuală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0" y="980728"/>
            <a:ext cx="7920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 smtClean="0">
                <a:latin typeface="Arial" pitchFamily="34" charset="0"/>
                <a:cs typeface="Arial" pitchFamily="34" charset="0"/>
              </a:rPr>
              <a:t>În prezent, stadionul municipal functionează la standarde minime, după cum urmează:</a:t>
            </a:r>
          </a:p>
          <a:p>
            <a:endParaRPr lang="ro-RO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o-RO" sz="1400" dirty="0" smtClean="0">
                <a:latin typeface="Arial" pitchFamily="34" charset="0"/>
                <a:cs typeface="Arial" pitchFamily="34" charset="0"/>
              </a:rPr>
              <a:t>- tribuna II si peluze sunt interzise publicului </a:t>
            </a:r>
          </a:p>
          <a:p>
            <a:r>
              <a:rPr lang="ro-RO" sz="1400" dirty="0" smtClean="0">
                <a:latin typeface="Arial" pitchFamily="34" charset="0"/>
                <a:cs typeface="Arial" pitchFamily="34" charset="0"/>
              </a:rPr>
              <a:t>- capacitatea actuală: 5 000 de locuri (</a:t>
            </a:r>
            <a:r>
              <a:rPr lang="ro-RO" sz="1400" b="1" dirty="0" smtClean="0">
                <a:latin typeface="Arial" pitchFamily="34" charset="0"/>
                <a:cs typeface="Arial" pitchFamily="34" charset="0"/>
              </a:rPr>
              <a:t>1 500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de locuri pe scaune, 3 500 de locuri în picioare)</a:t>
            </a:r>
          </a:p>
          <a:p>
            <a:endParaRPr lang="ro-RO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o-RO" sz="1400" dirty="0" smtClean="0">
                <a:latin typeface="Arial" pitchFamily="34" charset="0"/>
                <a:cs typeface="Arial" pitchFamily="34" charset="0"/>
              </a:rPr>
              <a:t>- nu are facilitati pentru persoanele cu dizabilitati</a:t>
            </a:r>
          </a:p>
          <a:p>
            <a:r>
              <a:rPr lang="ro-RO" sz="1400" dirty="0" smtClean="0">
                <a:latin typeface="Arial" pitchFamily="34" charset="0"/>
                <a:cs typeface="Arial" pitchFamily="34" charset="0"/>
              </a:rPr>
              <a:t>- nu are locuri acoperite</a:t>
            </a:r>
          </a:p>
          <a:p>
            <a:r>
              <a:rPr lang="ro-RO" sz="1400" dirty="0" smtClean="0">
                <a:latin typeface="Arial" pitchFamily="34" charset="0"/>
                <a:cs typeface="Arial" pitchFamily="34" charset="0"/>
              </a:rPr>
              <a:t>- nu are instalatie de nocturna</a:t>
            </a:r>
          </a:p>
          <a:p>
            <a:r>
              <a:rPr lang="ro-RO" sz="1400" dirty="0" smtClean="0">
                <a:latin typeface="Arial" pitchFamily="34" charset="0"/>
                <a:cs typeface="Arial" pitchFamily="34" charset="0"/>
              </a:rPr>
              <a:t>- nu are instalatii de intretinere a gazonului</a:t>
            </a:r>
          </a:p>
          <a:p>
            <a:r>
              <a:rPr lang="ro-RO" sz="1400" dirty="0" smtClean="0">
                <a:latin typeface="Arial" pitchFamily="34" charset="0"/>
                <a:cs typeface="Arial" pitchFamily="34" charset="0"/>
              </a:rPr>
              <a:t>- nu are locuri de parcare asigurate</a:t>
            </a:r>
          </a:p>
          <a:p>
            <a:endParaRPr lang="ro-RO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o-RO" sz="1400" dirty="0" smtClean="0">
                <a:latin typeface="Arial" pitchFamily="34" charset="0"/>
                <a:cs typeface="Arial" pitchFamily="34" charset="0"/>
              </a:rPr>
              <a:t>- 4 vestiare pentru sportivi si anexe aferente - 650mp</a:t>
            </a:r>
          </a:p>
          <a:p>
            <a:r>
              <a:rPr lang="ro-RO" sz="1400" dirty="0" smtClean="0">
                <a:latin typeface="Arial" pitchFamily="34" charset="0"/>
                <a:cs typeface="Arial" pitchFamily="34" charset="0"/>
              </a:rPr>
              <a:t>- 2 vestiare pentru arbitri si anexe aferente  - 100mp</a:t>
            </a:r>
          </a:p>
          <a:p>
            <a:r>
              <a:rPr lang="ro-RO" sz="1400" dirty="0" smtClean="0">
                <a:latin typeface="Arial" pitchFamily="34" charset="0"/>
                <a:cs typeface="Arial" pitchFamily="34" charset="0"/>
              </a:rPr>
              <a:t>- 5 vestiare 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functionale din </a:t>
            </a:r>
            <a:r>
              <a:rPr lang="it-IT" sz="1400" dirty="0">
                <a:latin typeface="Arial" pitchFamily="34" charset="0"/>
                <a:cs typeface="Arial" pitchFamily="34" charset="0"/>
              </a:rPr>
              <a:t>cele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 existente </a:t>
            </a:r>
            <a:endParaRPr lang="ro-RO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o-RO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grupuri sanitare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pentru spectatori -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 60mp, aflate in stare avansata de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BE" sz="1400" dirty="0" smtClean="0">
                <a:latin typeface="Arial" pitchFamily="34" charset="0"/>
                <a:cs typeface="Arial" pitchFamily="34" charset="0"/>
              </a:rPr>
              <a:t>degradare</a:t>
            </a:r>
            <a:r>
              <a:rPr lang="nl-BE" sz="14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o-RO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nl-BE" sz="1400" dirty="0" smtClean="0">
                <a:latin typeface="Arial" pitchFamily="34" charset="0"/>
                <a:cs typeface="Arial" pitchFamily="34" charset="0"/>
              </a:rPr>
              <a:t>Suprafa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ț</a:t>
            </a:r>
            <a:r>
              <a:rPr lang="nl-BE" sz="1400" dirty="0" smtClean="0">
                <a:latin typeface="Arial" pitchFamily="34" charset="0"/>
                <a:cs typeface="Arial" pitchFamily="34" charset="0"/>
              </a:rPr>
              <a:t>a total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ă</a:t>
            </a:r>
            <a:r>
              <a:rPr lang="nl-B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BE" sz="1400" dirty="0">
                <a:latin typeface="Arial" pitchFamily="34" charset="0"/>
                <a:cs typeface="Arial" pitchFamily="34" charset="0"/>
              </a:rPr>
              <a:t>a terenului pe care se </a:t>
            </a:r>
            <a:r>
              <a:rPr lang="nl-BE" sz="1400" dirty="0" smtClean="0">
                <a:latin typeface="Arial" pitchFamily="34" charset="0"/>
                <a:cs typeface="Arial" pitchFamily="34" charset="0"/>
              </a:rPr>
              <a:t>afl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ă</a:t>
            </a:r>
            <a:r>
              <a:rPr lang="nl-B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l-BE" sz="1400" dirty="0">
                <a:latin typeface="Arial" pitchFamily="34" charset="0"/>
                <a:cs typeface="Arial" pitchFamily="34" charset="0"/>
              </a:rPr>
              <a:t>stadionul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nl-BE" sz="1400" b="1" dirty="0" smtClean="0">
                <a:latin typeface="Arial" pitchFamily="34" charset="0"/>
                <a:cs typeface="Arial" pitchFamily="34" charset="0"/>
              </a:rPr>
              <a:t>36 </a:t>
            </a:r>
            <a:r>
              <a:rPr lang="nl-BE" sz="1400" b="1" dirty="0">
                <a:latin typeface="Arial" pitchFamily="34" charset="0"/>
                <a:cs typeface="Arial" pitchFamily="34" charset="0"/>
              </a:rPr>
              <a:t>440 </a:t>
            </a:r>
            <a:r>
              <a:rPr lang="nl-BE" sz="1400" b="1" dirty="0" smtClean="0">
                <a:latin typeface="Arial" pitchFamily="34" charset="0"/>
                <a:cs typeface="Arial" pitchFamily="34" charset="0"/>
              </a:rPr>
              <a:t>mp</a:t>
            </a:r>
            <a:r>
              <a:rPr lang="ro-RO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(inclusiv </a:t>
            </a:r>
            <a:r>
              <a:rPr lang="nl-BE" sz="1400" dirty="0" smtClean="0">
                <a:latin typeface="Arial" pitchFamily="34" charset="0"/>
                <a:cs typeface="Arial" pitchFamily="34" charset="0"/>
              </a:rPr>
              <a:t>teren de antrenament de 8 400mp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)</a:t>
            </a:r>
            <a:endParaRPr lang="nl-BE" sz="1400" dirty="0">
              <a:latin typeface="Arial" pitchFamily="34" charset="0"/>
              <a:cs typeface="Arial" pitchFamily="34" charset="0"/>
            </a:endParaRPr>
          </a:p>
          <a:p>
            <a:endParaRPr lang="ro-RO" sz="1400" dirty="0">
              <a:latin typeface="Arial" pitchFamily="34" charset="0"/>
              <a:cs typeface="Arial" pitchFamily="34" charset="0"/>
            </a:endParaRPr>
          </a:p>
          <a:p>
            <a:r>
              <a:rPr lang="ro-RO" sz="1400" dirty="0" smtClean="0">
                <a:latin typeface="Arial" pitchFamily="34" charset="0"/>
                <a:cs typeface="Arial" pitchFamily="34" charset="0"/>
              </a:rPr>
              <a:t>Stadionul este amplasat în vecinătatea </a:t>
            </a:r>
            <a:r>
              <a:rPr lang="ro-RO" sz="1400" b="1" dirty="0" smtClean="0">
                <a:latin typeface="Arial" pitchFamily="34" charset="0"/>
                <a:cs typeface="Arial" pitchFamily="34" charset="0"/>
              </a:rPr>
              <a:t>Curții Domnești </a:t>
            </a:r>
            <a:r>
              <a:rPr lang="ro-RO" sz="1400" dirty="0" smtClean="0">
                <a:latin typeface="Arial" pitchFamily="34" charset="0"/>
                <a:cs typeface="Arial" pitchFamily="34" charset="0"/>
              </a:rPr>
              <a:t>și a </a:t>
            </a:r>
            <a:r>
              <a:rPr lang="ro-RO" sz="1400" b="1" dirty="0" smtClean="0">
                <a:latin typeface="Arial" pitchFamily="34" charset="0"/>
                <a:cs typeface="Arial" pitchFamily="34" charset="0"/>
              </a:rPr>
              <a:t>Parcului Chindia </a:t>
            </a:r>
          </a:p>
        </p:txBody>
      </p:sp>
    </p:spTree>
    <p:extLst>
      <p:ext uri="{BB962C8B-B14F-4D97-AF65-F5344CB8AC3E}">
        <p14:creationId xmlns:p14="http://schemas.microsoft.com/office/powerpoint/2010/main" val="39834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arxtudio-stadion\prezentare\avantaj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33" y="1716457"/>
            <a:ext cx="3460661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42623" y="6546830"/>
            <a:ext cx="5790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SCENARII</a:t>
            </a:r>
          </a:p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evaluare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746" y="1716457"/>
            <a:ext cx="346066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D:\arxtudio-stadion\prezentare\avantaj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33" y="1716457"/>
            <a:ext cx="3460661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7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827"/>
            <a:ext cx="9143999" cy="40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87691" y="6546830"/>
            <a:ext cx="10339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CONCEPT</a:t>
            </a:r>
          </a:p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GB" sz="1200" b="1" baseline="30000" dirty="0" err="1" smtClean="0">
                <a:solidFill>
                  <a:schemeClr val="bg1">
                    <a:lumMod val="50000"/>
                  </a:schemeClr>
                </a:solidFill>
              </a:rPr>
              <a:t>ultur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ă + tehnologie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2" descr="D:\arxtudio-stadion\prezentare\01_CONCEPT_0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3" y="1702046"/>
            <a:ext cx="3472282" cy="345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arxtudio-stadion\prezentare\01_CONCEPT_02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51" y="1705618"/>
            <a:ext cx="3479597" cy="345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40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53533" y="6546830"/>
            <a:ext cx="7680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CONCEPT</a:t>
            </a:r>
          </a:p>
          <a:p>
            <a:pPr algn="r"/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radiție + artă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9" name="Picture 3" descr="D:\arxtudio-stadion\prezentare\01_CONCEPT_03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74" y="1707490"/>
            <a:ext cx="3482035" cy="344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arxtudio-stadion\prezentare\01_CONCEPT_03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538" y="1707490"/>
            <a:ext cx="3491789" cy="344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8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32575" y="6546830"/>
            <a:ext cx="9890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CONCEPT</a:t>
            </a:r>
          </a:p>
          <a:p>
            <a:pPr algn="r"/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ateriale și texturi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122" name="Picture 2" descr="D:\arxtudio-stadion\prezentare\01_CONCEPT_06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66" y="1707490"/>
            <a:ext cx="3472282" cy="344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arxtudio-stadion\prezentare\01_CONCEPT_06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523" y="1707490"/>
            <a:ext cx="3486912" cy="344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7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rxtudio-stadion\prezentare\02_ORAS_03+I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706995"/>
            <a:ext cx="5256584" cy="54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37668" y="6546830"/>
            <a:ext cx="15839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CONCEPT</a:t>
            </a:r>
          </a:p>
          <a:p>
            <a:pPr algn="r"/>
            <a:r>
              <a:rPr lang="ro-RO" sz="1200" b="1" baseline="30000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lemente compoziționale majore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9" name="Rectangle 8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7" name="Picture 3" descr="D:\arxtudio-stadion\prezentare\5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41" y="2382839"/>
            <a:ext cx="1732483" cy="40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arxtudio-stadion\prezentare\5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515" y="3356992"/>
            <a:ext cx="1796491" cy="31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arxtudio-stadion\prezentare\5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63" y="4509120"/>
            <a:ext cx="1830629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88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8" name="Rectangle 7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55677" y="6600721"/>
            <a:ext cx="136595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IMAGINE AERIANĂ SUD-EST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827"/>
            <a:ext cx="9144000" cy="40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SEPTEMBRIE 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02705" y="6600721"/>
            <a:ext cx="12189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IMAGINE AERIANĂ SUD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199"/>
            <a:ext cx="9144000" cy="428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45333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404664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76461" y="6597352"/>
            <a:ext cx="249517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STUDIU DE PREFEZABILITATE       I       </a:t>
            </a:r>
            <a:r>
              <a:rPr lang="en-GB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SEPTEMBRIE </a:t>
            </a:r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endParaRPr lang="en-GB" sz="1200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 descr="D:\arxtudio-stadion\prezentare\logo scu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65304"/>
            <a:ext cx="987747" cy="1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519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baseline="30000" dirty="0">
                <a:solidFill>
                  <a:schemeClr val="bg1">
                    <a:lumMod val="50000"/>
                  </a:schemeClr>
                </a:solidFill>
              </a:rPr>
              <a:t>COMPLEX SPORTIV - MUNICIPIUL TÂRGOVIŞTE</a:t>
            </a:r>
          </a:p>
          <a:p>
            <a:r>
              <a:rPr lang="nn-NO" sz="1200" baseline="30000" dirty="0">
                <a:solidFill>
                  <a:schemeClr val="bg1">
                    <a:lumMod val="50000"/>
                  </a:schemeClr>
                </a:solidFill>
              </a:rPr>
              <a:t>Bulevardul Carol I nr. 51 (fost nr. 49), </a:t>
            </a:r>
            <a:r>
              <a:rPr lang="en-GB" sz="1200" baseline="30000" dirty="0" smtClean="0">
                <a:solidFill>
                  <a:schemeClr val="bg1">
                    <a:lumMod val="50000"/>
                  </a:schemeClr>
                </a:solidFill>
              </a:rPr>
              <a:t>Municipiul </a:t>
            </a:r>
            <a:r>
              <a:rPr lang="en-GB" sz="1200" baseline="30000" dirty="0">
                <a:solidFill>
                  <a:schemeClr val="bg1">
                    <a:lumMod val="50000"/>
                  </a:schemeClr>
                </a:solidFill>
              </a:rPr>
              <a:t>Târgovişte , Judeţul Dâmboviţa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8740" y="161944"/>
            <a:ext cx="3652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200" b="1" baseline="30000" dirty="0" smtClean="0"/>
          </a:p>
          <a:p>
            <a:pPr algn="r"/>
            <a:r>
              <a:rPr lang="en-GB" sz="1200" b="1" baseline="30000" dirty="0" smtClean="0"/>
              <a:t> </a:t>
            </a:r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Beneficiar: CONSILIUL JUDEŢEAN DÂMBOVIŢA</a:t>
            </a:r>
            <a:endParaRPr lang="ro-RO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16857" y="6600721"/>
            <a:ext cx="150477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o-RO" sz="1200" b="1" baseline="30000" dirty="0" smtClean="0">
                <a:solidFill>
                  <a:schemeClr val="bg1">
                    <a:lumMod val="50000"/>
                  </a:schemeClr>
                </a:solidFill>
              </a:rPr>
              <a:t>IMAGINE AERIANĂ NOCTURNĂ</a:t>
            </a:r>
            <a:endParaRPr lang="en-GB" sz="1200" b="1" baseline="30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5827"/>
            <a:ext cx="9144000" cy="40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1133</Words>
  <Application>Microsoft Office PowerPoint</Application>
  <PresentationFormat>On-screen Show (4:3)</PresentationFormat>
  <Paragraphs>195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COMPLEX SPORTIV - MUNICIPIUL TÂRGOVIŞTE Bulevardul Carol I nr. 51 (fost nr. 49), Municipiul Târgovişte , Judeţul Dâmboviţa        STUDIU DE PREFEZABILITATE BENEFICIAR: CONSILIUL JUDEŢEAN DÂMBOVIŢA         SEPTEMBRIE 2015 INTOCMIT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jjj</dc:title>
  <dc:creator>LUTE</dc:creator>
  <cp:lastModifiedBy>LUTE</cp:lastModifiedBy>
  <cp:revision>42</cp:revision>
  <dcterms:created xsi:type="dcterms:W3CDTF">2015-10-01T14:05:32Z</dcterms:created>
  <dcterms:modified xsi:type="dcterms:W3CDTF">2015-10-02T20:47:07Z</dcterms:modified>
</cp:coreProperties>
</file>